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8"/>
  </p:notesMasterIdLst>
  <p:sldIdLst>
    <p:sldId id="256" r:id="rId5"/>
    <p:sldId id="2144867424" r:id="rId6"/>
    <p:sldId id="2144867425" r:id="rId7"/>
    <p:sldId id="2144867426" r:id="rId8"/>
    <p:sldId id="2144867427" r:id="rId9"/>
    <p:sldId id="2144867429" r:id="rId10"/>
    <p:sldId id="2144867430" r:id="rId11"/>
    <p:sldId id="2144867431" r:id="rId12"/>
    <p:sldId id="2144867432" r:id="rId13"/>
    <p:sldId id="2144867434" r:id="rId14"/>
    <p:sldId id="2144867435" r:id="rId15"/>
    <p:sldId id="2144867436" r:id="rId16"/>
    <p:sldId id="2144867437" r:id="rId17"/>
    <p:sldId id="2144867439" r:id="rId18"/>
    <p:sldId id="2144867449" r:id="rId19"/>
    <p:sldId id="2144867450" r:id="rId20"/>
    <p:sldId id="2144867456" r:id="rId21"/>
    <p:sldId id="2144867442" r:id="rId22"/>
    <p:sldId id="2144867455" r:id="rId23"/>
    <p:sldId id="2144867443" r:id="rId24"/>
    <p:sldId id="2144867457" r:id="rId25"/>
    <p:sldId id="2144867459" r:id="rId26"/>
    <p:sldId id="258" r:id="rId27"/>
  </p:sldIdLst>
  <p:sldSz cx="12192000" cy="6858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73592" autoAdjust="0"/>
  </p:normalViewPr>
  <p:slideViewPr>
    <p:cSldViewPr showGuides="1">
      <p:cViewPr varScale="1">
        <p:scale>
          <a:sx n="162" d="100"/>
          <a:sy n="162" d="100"/>
        </p:scale>
        <p:origin x="100" y="1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3/15/2023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sz="1200" b="1" i="1" dirty="0"/>
              <a:t>The 25 PowerPoint Lecture Units For 2021</a:t>
            </a:r>
          </a:p>
          <a:p>
            <a:endParaRPr lang="en-GB" sz="1200" dirty="0"/>
          </a:p>
          <a:p>
            <a:r>
              <a:rPr lang="en-GB" sz="1200" dirty="0"/>
              <a:t>The Lecture Units developed for teaching in connection with Granta EduPack are listed at the end of this presentation.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FDDAD7-A41A-4414-8211-C5E2AC7F93EC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086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@ansys.com" TargetMode="External"/><Relationship Id="rId2" Type="http://schemas.openxmlformats.org/officeDocument/2006/relationships/hyperlink" Target="http://www.ansys.com/education-resources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9144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2667000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3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191E51-6FFC-4231-97E9-4C436119983B}"/>
              </a:ext>
            </a:extLst>
          </p:cNvPr>
          <p:cNvSpPr txBox="1"/>
          <p:nvPr userDrawn="1"/>
        </p:nvSpPr>
        <p:spPr>
          <a:xfrm>
            <a:off x="7848600" y="6477000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©2023 ANSYS, Inc.</a:t>
            </a:r>
          </a:p>
        </p:txBody>
      </p:sp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id="{B5843494-1B79-A12F-AC45-D4E9F00DB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44779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media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3357E3-4FE4-4164-A381-204B98DEEA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AEF1B2-1440-4FE5-8C1B-C291F424F993}"/>
              </a:ext>
            </a:extLst>
          </p:cNvPr>
          <p:cNvSpPr txBox="1"/>
          <p:nvPr userDrawn="1"/>
        </p:nvSpPr>
        <p:spPr>
          <a:xfrm>
            <a:off x="533400" y="609600"/>
            <a:ext cx="10972800" cy="424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© </a:t>
            </a:r>
            <a:r>
              <a:rPr lang="en-US" sz="14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2023 ANSYS, Inc. All rights reserved.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Use and Reproduction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content used in this resource </a:t>
            </a:r>
            <a:r>
              <a:rPr lang="en-US" sz="1400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may only be used or reproduced for teaching purposes; and any commercial use is strictly prohibited.</a:t>
            </a:r>
            <a:r>
              <a:rPr lang="en-US" sz="1400" i="1" dirty="0">
                <a:solidFill>
                  <a:srgbClr val="201F1E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Document Information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This lecture unit is part of a set of teaching resources to help introduce students to structures and heat transfer using Ansys Discovery and Parametric Studio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Ansys Education Resources</a:t>
            </a: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access more undergraduate education resources, including lecture presentations with notes, exercises with worked solutions, microprojects, real life examples and more, visit 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www.ansys.com/education-resources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Feedback </a:t>
            </a:r>
            <a:endParaRPr lang="en-US" sz="1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If you notice any errors in this resource or need to get in contact with the authors, please email us at </a:t>
            </a:r>
            <a:r>
              <a:rPr lang="en-US" sz="14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  <a:hlinkClick r:id="rId3"/>
              </a:rPr>
              <a:t>education@ansys.com</a:t>
            </a:r>
            <a:endParaRPr lang="en-US" sz="1400" b="0" i="0" u="none" strike="noStrike" baseline="0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r>
              <a:rPr lang="en-US" sz="1400" b="0" i="0" u="none" strike="noStrike" baseline="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endParaRPr lang="en-US" sz="11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4354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447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E7604C-BDCE-428F-B486-BE14D622E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08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slash/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277581-3B6E-45DC-A28B-56B0B91539B8}"/>
              </a:ext>
            </a:extLst>
          </p:cNvPr>
          <p:cNvSpPr/>
          <p:nvPr userDrawn="1"/>
        </p:nvSpPr>
        <p:spPr>
          <a:xfrm>
            <a:off x="152400" y="76200"/>
            <a:ext cx="609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60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447800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447800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44780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447800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0CD691-76C0-4AC9-8029-4BF0CEDE749C}"/>
              </a:ext>
            </a:extLst>
          </p:cNvPr>
          <p:cNvSpPr/>
          <p:nvPr userDrawn="1"/>
        </p:nvSpPr>
        <p:spPr>
          <a:xfrm>
            <a:off x="4876800" y="6542840"/>
            <a:ext cx="1371600" cy="247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66E622-A13F-4675-A281-8D8CC6175629}"/>
              </a:ext>
            </a:extLst>
          </p:cNvPr>
          <p:cNvSpPr txBox="1"/>
          <p:nvPr userDrawn="1"/>
        </p:nvSpPr>
        <p:spPr>
          <a:xfrm>
            <a:off x="7835900" y="6513565"/>
            <a:ext cx="137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©2023 ANSYS, Inc.</a:t>
            </a:r>
          </a:p>
        </p:txBody>
      </p:sp>
      <p:pic>
        <p:nvPicPr>
          <p:cNvPr id="13" name="Picture 1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5C21C63-FF74-8A5F-3300-5D95BB896E3D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737" r:id="rId3"/>
    <p:sldLayoutId id="2147483724" r:id="rId4"/>
    <p:sldLayoutId id="2147483735" r:id="rId5"/>
    <p:sldLayoutId id="2147483734" r:id="rId6"/>
    <p:sldLayoutId id="2147483663" r:id="rId7"/>
    <p:sldLayoutId id="2147483729" r:id="rId8"/>
    <p:sldLayoutId id="2147483730" r:id="rId9"/>
    <p:sldLayoutId id="2147483731" r:id="rId10"/>
    <p:sldLayoutId id="2147483727" r:id="rId11"/>
    <p:sldLayoutId id="2147483726" r:id="rId12"/>
    <p:sldLayoutId id="2147483736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E2C3BA5-6E5F-4798-87B7-B8DFFB9793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Greenhouse Geometry</a:t>
            </a:r>
          </a:p>
          <a:p>
            <a:r>
              <a:rPr lang="en-US" dirty="0"/>
              <a:t>Creation Tutorial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ED2F7F-2065-4CCE-9AD5-77DBF0CD56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Alfred Oti</a:t>
            </a:r>
          </a:p>
          <a:p>
            <a:r>
              <a:rPr lang="en-US" dirty="0"/>
              <a:t>Ansys Academic Development Team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685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3C1F2F-9AB6-D73F-6EF9-38478F4112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C64DBC-89CF-0686-B05D-2D9761335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8: Greenhouse Frame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B2167E-7387-C421-81F3-40FBB57AD6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1" y="1143000"/>
            <a:ext cx="4267201" cy="4572000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b="1" dirty="0"/>
              <a:t>Select</a:t>
            </a:r>
            <a:r>
              <a:rPr lang="en-US" dirty="0"/>
              <a:t> one of the inner diagonal faces of the rightmost frame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Click on the </a:t>
            </a:r>
            <a:r>
              <a:rPr lang="en-US" b="1" dirty="0"/>
              <a:t>Sketch </a:t>
            </a:r>
            <a:r>
              <a:rPr lang="en-US" dirty="0"/>
              <a:t>icon then Click on the </a:t>
            </a:r>
            <a:r>
              <a:rPr lang="en-US" b="1" dirty="0"/>
              <a:t>Plan View </a:t>
            </a:r>
            <a:r>
              <a:rPr lang="en-US" dirty="0"/>
              <a:t>icon to see a flat sketch grid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Construction Line </a:t>
            </a:r>
            <a:r>
              <a:rPr lang="en-US" dirty="0"/>
              <a:t>tool to draw a line vertically in the center of the square.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Right-click on the line and choose </a:t>
            </a:r>
            <a:r>
              <a:rPr lang="en-US" b="1" dirty="0"/>
              <a:t>Set as Mirror Line </a:t>
            </a:r>
            <a:r>
              <a:rPr lang="en-US" dirty="0"/>
              <a:t>from the menu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Line</a:t>
            </a:r>
            <a:r>
              <a:rPr lang="en-US" dirty="0"/>
              <a:t> tool to draw </a:t>
            </a:r>
            <a:r>
              <a:rPr lang="en-US" b="1" dirty="0"/>
              <a:t>3.7” (92mm) </a:t>
            </a:r>
            <a:r>
              <a:rPr lang="en-US" dirty="0"/>
              <a:t>lines on both sides of the outer corners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Draw the shapes as pictured. Make sure the shapes are closed with no gaps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Click on </a:t>
            </a:r>
            <a:r>
              <a:rPr lang="en-GB" b="1" dirty="0"/>
              <a:t>Return to 3D. </a:t>
            </a:r>
            <a:r>
              <a:rPr lang="en-GB" dirty="0"/>
              <a:t>Then Select one of the shapes</a:t>
            </a:r>
          </a:p>
          <a:p>
            <a:pPr marL="457200" indent="-457200">
              <a:buFont typeface="+mj-lt"/>
              <a:buAutoNum type="alphaLcParenR"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9AD2D0-5117-9512-E479-2EA3A2F279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10"/>
          <a:stretch/>
        </p:blipFill>
        <p:spPr>
          <a:xfrm>
            <a:off x="5490097" y="1066800"/>
            <a:ext cx="6092301" cy="484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89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3B6F69-C443-C5DE-7D5A-26770E56ED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7A2698-448F-00AC-4500-4B1EE411E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9: Greenhouse Frame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A3DF8-FD82-94D7-0F99-832A402B53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143000"/>
            <a:ext cx="4267201" cy="4572000"/>
          </a:xfrm>
        </p:spPr>
        <p:txBody>
          <a:bodyPr/>
          <a:lstStyle/>
          <a:p>
            <a:pPr marL="457200" indent="-457200">
              <a:buFont typeface="+mj-lt"/>
              <a:buAutoNum type="alphaLcParenR"/>
            </a:pPr>
            <a:r>
              <a:rPr lang="en-GB" dirty="0"/>
              <a:t>Click on the </a:t>
            </a:r>
            <a:r>
              <a:rPr lang="en-GB" b="1" dirty="0"/>
              <a:t>Pull</a:t>
            </a:r>
            <a:r>
              <a:rPr lang="en-GB" dirty="0"/>
              <a:t> tool  (see step 6) to extrude the shape through (the other frames) to the leftmost frame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Repeat steps a to b with the other shapes</a:t>
            </a:r>
          </a:p>
          <a:p>
            <a:pPr marL="457200" indent="-457200">
              <a:buFont typeface="+mj-lt"/>
              <a:buAutoNum type="alphaLcParenR"/>
            </a:pPr>
            <a:endParaRPr lang="en-GB" dirty="0"/>
          </a:p>
          <a:p>
            <a:pPr marL="457200" indent="-457200">
              <a:buFont typeface="+mj-lt"/>
              <a:buAutoNum type="alphaLcParenR"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457200" indent="-457200">
              <a:buFont typeface="+mj-lt"/>
              <a:buAutoNum type="alphaLcParenR"/>
            </a:pPr>
            <a:endParaRPr lang="en-GB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28552C-338C-4ADC-DF2A-A5EA6DAEDD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99"/>
          <a:stretch/>
        </p:blipFill>
        <p:spPr>
          <a:xfrm>
            <a:off x="5487138" y="1066800"/>
            <a:ext cx="6095260" cy="484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86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4F03A3-F128-01FE-8E34-537FC78C53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EEDF3F-8308-B49D-BB8C-861CAD2F1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10: Greenhouse Door Sketch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23E31B-064A-2B4D-E29C-0F1671AA08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267201" cy="5029200"/>
          </a:xfrm>
        </p:spPr>
        <p:txBody>
          <a:bodyPr>
            <a:normAutofit fontScale="47500" lnSpcReduction="20000"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sz="2900" dirty="0"/>
              <a:t>Click on the </a:t>
            </a:r>
            <a:r>
              <a:rPr lang="en-US" sz="2900" b="1" dirty="0"/>
              <a:t>Plan View </a:t>
            </a:r>
            <a:r>
              <a:rPr lang="en-US" sz="2900" dirty="0"/>
              <a:t>icon to see a flat sketch grid 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900" dirty="0"/>
              <a:t>Use the </a:t>
            </a:r>
            <a:r>
              <a:rPr lang="en-US" sz="2900" b="1" dirty="0"/>
              <a:t>Line </a:t>
            </a:r>
            <a:r>
              <a:rPr lang="en-US" sz="2900" dirty="0"/>
              <a:t>tool to draw a line vertically in the center of the square.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900" dirty="0"/>
              <a:t>Right-click on the line and choose </a:t>
            </a:r>
            <a:r>
              <a:rPr lang="en-US" sz="2900" b="1" dirty="0"/>
              <a:t>Set as Mirror Line </a:t>
            </a:r>
            <a:r>
              <a:rPr lang="en-US" sz="2900" dirty="0"/>
              <a:t>from the menu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900" dirty="0"/>
              <a:t>Use the </a:t>
            </a:r>
            <a:r>
              <a:rPr lang="en-US" sz="2900" b="1" dirty="0"/>
              <a:t>Line</a:t>
            </a:r>
            <a:r>
              <a:rPr lang="en-US" sz="2900" dirty="0"/>
              <a:t> tool to draw the sketch pictured on the right (with no gaps)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900" dirty="0"/>
              <a:t>For the outer windows, use the </a:t>
            </a:r>
            <a:r>
              <a:rPr lang="en-US" sz="2900" b="1" dirty="0"/>
              <a:t>Construction Line </a:t>
            </a:r>
            <a:r>
              <a:rPr lang="en-US" sz="2900" dirty="0"/>
              <a:t>tool to draw a horizontal line </a:t>
            </a:r>
            <a:r>
              <a:rPr lang="en-US" sz="2900" b="1" dirty="0"/>
              <a:t>22.5” </a:t>
            </a:r>
            <a:r>
              <a:rPr lang="en-US" sz="2900" dirty="0"/>
              <a:t>(571.5mm) line from the outermost edges. Then draw a perpendicular vertical line </a:t>
            </a:r>
            <a:r>
              <a:rPr lang="en-US" sz="2900" b="1" dirty="0"/>
              <a:t>53.5” </a:t>
            </a:r>
            <a:r>
              <a:rPr lang="en-US" sz="2900" dirty="0"/>
              <a:t>(1359.39mm) from the bottom edge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900" dirty="0"/>
              <a:t>For the doors, </a:t>
            </a:r>
            <a:r>
              <a:rPr lang="en-GB" sz="2900" dirty="0"/>
              <a:t>use the </a:t>
            </a:r>
            <a:r>
              <a:rPr lang="en-GB" sz="2900" b="1" dirty="0"/>
              <a:t>Construction Line </a:t>
            </a:r>
            <a:r>
              <a:rPr lang="en-GB" sz="2900" dirty="0"/>
              <a:t>tool to draw a vertical line </a:t>
            </a:r>
            <a:r>
              <a:rPr lang="en-GB" sz="2900" b="1" dirty="0"/>
              <a:t>68.8” </a:t>
            </a:r>
            <a:r>
              <a:rPr lang="en-GB" sz="2900" dirty="0"/>
              <a:t>(1570.71mm) from the </a:t>
            </a:r>
            <a:r>
              <a:rPr lang="en-US" sz="2900" dirty="0"/>
              <a:t>bottom edge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900" dirty="0"/>
              <a:t>For the top window, </a:t>
            </a:r>
            <a:r>
              <a:rPr lang="en-GB" sz="2900" dirty="0"/>
              <a:t>use the </a:t>
            </a:r>
            <a:r>
              <a:rPr lang="en-GB" sz="2900" b="1" dirty="0"/>
              <a:t>Construction Line </a:t>
            </a:r>
            <a:r>
              <a:rPr lang="en-GB" sz="2900" dirty="0"/>
              <a:t>tool to draw a vertical line </a:t>
            </a:r>
            <a:r>
              <a:rPr lang="en-GB" sz="2900" b="1" dirty="0"/>
              <a:t>80” </a:t>
            </a:r>
            <a:r>
              <a:rPr lang="en-GB" sz="2900" dirty="0"/>
              <a:t>(1932.99mm) from the </a:t>
            </a:r>
            <a:r>
              <a:rPr lang="en-US" sz="2900" dirty="0"/>
              <a:t>bottom edge 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900" dirty="0"/>
              <a:t>Use the </a:t>
            </a:r>
            <a:r>
              <a:rPr lang="en-US" sz="2900" b="1" dirty="0"/>
              <a:t>Line</a:t>
            </a:r>
            <a:r>
              <a:rPr lang="en-US" sz="2900" dirty="0"/>
              <a:t> and </a:t>
            </a:r>
            <a:r>
              <a:rPr lang="en-US" sz="2900" b="1" dirty="0"/>
              <a:t>Offset</a:t>
            </a:r>
            <a:r>
              <a:rPr lang="en-US" sz="2900" dirty="0"/>
              <a:t> tools to draw the sketch pictured on the right. All parallel lines are </a:t>
            </a:r>
            <a:r>
              <a:rPr lang="en-US" sz="2900" b="1" dirty="0"/>
              <a:t>3” (76mm) </a:t>
            </a:r>
            <a:r>
              <a:rPr lang="en-US" sz="2900" dirty="0"/>
              <a:t>apart. 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900" dirty="0"/>
              <a:t>Click on </a:t>
            </a:r>
            <a:r>
              <a:rPr lang="en-GB" sz="2900" b="1" dirty="0"/>
              <a:t>Return to 3D</a:t>
            </a:r>
            <a:r>
              <a:rPr lang="en-GB" sz="3200" dirty="0"/>
              <a:t>, to turn the sketch into a surface</a:t>
            </a:r>
            <a:endParaRPr lang="en-US" sz="29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F0C92CB-DF93-7DFB-D2CC-AB0527EDC9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16"/>
          <a:stretch/>
        </p:blipFill>
        <p:spPr>
          <a:xfrm>
            <a:off x="5486399" y="1066799"/>
            <a:ext cx="6096000" cy="485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8818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35F951-4890-1470-17ED-AC69E3E02C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BE06CDF-EEB1-B537-B97A-36385392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11: Greenhouse Door Frame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E8285F-1E6E-B9BE-3F98-84616FBE12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267201" cy="4572000"/>
          </a:xfrm>
        </p:spPr>
        <p:txBody>
          <a:bodyPr/>
          <a:lstStyle/>
          <a:p>
            <a:pPr marL="457200" indent="-457200">
              <a:buFont typeface="+mj-lt"/>
              <a:buAutoNum type="alphaLcParenR"/>
            </a:pPr>
            <a:r>
              <a:rPr lang="en-US" b="1" dirty="0"/>
              <a:t>Select</a:t>
            </a:r>
            <a:r>
              <a:rPr lang="en-US" dirty="0"/>
              <a:t> the surface. </a:t>
            </a:r>
            <a:r>
              <a:rPr lang="en-GB" dirty="0"/>
              <a:t>Click on the </a:t>
            </a:r>
            <a:r>
              <a:rPr lang="en-GB" b="1" dirty="0"/>
              <a:t>Move</a:t>
            </a:r>
            <a:r>
              <a:rPr lang="en-GB" dirty="0"/>
              <a:t> tool and hold the </a:t>
            </a:r>
            <a:r>
              <a:rPr lang="en-GB" b="1" dirty="0"/>
              <a:t>Ctrl</a:t>
            </a:r>
            <a:r>
              <a:rPr lang="en-GB" dirty="0"/>
              <a:t> key to make a copy of the surface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Type </a:t>
            </a:r>
            <a:r>
              <a:rPr lang="en-GB" b="1" dirty="0"/>
              <a:t>151.2” </a:t>
            </a:r>
            <a:r>
              <a:rPr lang="en-GB" dirty="0"/>
              <a:t>(3841.6mm) as the copy distance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9" name="Picture 8" descr="A picture containing text, monitor, indoor, computer&#10;&#10;Description automatically generated">
            <a:extLst>
              <a:ext uri="{FF2B5EF4-FFF2-40B4-BE49-F238E27FC236}">
                <a16:creationId xmlns:a16="http://schemas.microsoft.com/office/drawing/2014/main" id="{B59587E3-A434-B23A-B8C0-B87FA8E89B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"/>
          <a:stretch/>
        </p:blipFill>
        <p:spPr>
          <a:xfrm>
            <a:off x="5486400" y="1066800"/>
            <a:ext cx="6096000" cy="489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76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B45B7C-6DA1-131D-F3B0-714C9533D5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011C3AE-92C4-39B4-D45C-DA7151C85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12: Greenhouse Door Frame 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EE51E-145B-A90E-AD21-009838CEA7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267201" cy="4572000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b="1" dirty="0"/>
              <a:t>Select</a:t>
            </a:r>
            <a:r>
              <a:rPr lang="en-US" dirty="0"/>
              <a:t> the inner frame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Pull</a:t>
            </a:r>
            <a:r>
              <a:rPr lang="en-US" dirty="0"/>
              <a:t> tool to extrude the inner frame into a solid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Type </a:t>
            </a:r>
            <a:r>
              <a:rPr lang="en-GB" b="1" dirty="0"/>
              <a:t>7.2” </a:t>
            </a:r>
            <a:r>
              <a:rPr lang="en-GB" dirty="0"/>
              <a:t>(184mm) as the extrude distance 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Repeat steps a to c with the opposite inner frame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In the </a:t>
            </a:r>
            <a:r>
              <a:rPr lang="en-GB" b="1" dirty="0"/>
              <a:t>Model Tree </a:t>
            </a:r>
            <a:r>
              <a:rPr lang="en-GB" dirty="0"/>
              <a:t>right-click on the </a:t>
            </a:r>
            <a:r>
              <a:rPr lang="en-GB" b="1" dirty="0"/>
              <a:t>Solid</a:t>
            </a:r>
            <a:r>
              <a:rPr lang="en-GB" dirty="0"/>
              <a:t> icon from the menu click on </a:t>
            </a:r>
            <a:r>
              <a:rPr lang="en-GB" b="1" dirty="0"/>
              <a:t>Move to New Component</a:t>
            </a:r>
            <a:r>
              <a:rPr lang="en-GB" dirty="0"/>
              <a:t>. A new component will appear in the tree. (This will separate the greenhouse frame from the windows and door which will be made later). </a:t>
            </a:r>
            <a:endParaRPr lang="en-GB" b="1" dirty="0"/>
          </a:p>
          <a:p>
            <a:pPr marL="457200" indent="-457200">
              <a:buFont typeface="+mj-lt"/>
              <a:buAutoNum type="alphaLcParenR"/>
            </a:pPr>
            <a:endParaRPr lang="en-US" dirty="0"/>
          </a:p>
          <a:p>
            <a:pPr marL="457200" indent="-457200">
              <a:buFont typeface="+mj-lt"/>
              <a:buAutoNum type="alphaLcParenR"/>
            </a:pPr>
            <a:endParaRPr lang="en-US" dirty="0"/>
          </a:p>
        </p:txBody>
      </p:sp>
      <p:pic>
        <p:nvPicPr>
          <p:cNvPr id="6" name="Picture 5" descr="A picture containing text, monitor, indoor, computer&#10;&#10;Description automatically generated">
            <a:extLst>
              <a:ext uri="{FF2B5EF4-FFF2-40B4-BE49-F238E27FC236}">
                <a16:creationId xmlns:a16="http://schemas.microsoft.com/office/drawing/2014/main" id="{5EBDE484-85F1-E142-B333-1C94FBADF5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"/>
          <a:stretch/>
        </p:blipFill>
        <p:spPr>
          <a:xfrm>
            <a:off x="5410200" y="1066800"/>
            <a:ext cx="6096000" cy="489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142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7A5AAC-8171-E0C6-3036-BDDA1A9276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BFFDAF-C301-453B-2AB2-46A2C3848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13 : Greenhouse Doors and Windows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753F96-B559-A05C-1C70-43AB03254B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191001" cy="4572000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lphaLcParenR"/>
            </a:pPr>
            <a:r>
              <a:rPr lang="en-GB" dirty="0"/>
              <a:t>Click on the </a:t>
            </a:r>
            <a:r>
              <a:rPr lang="en-GB" b="1" dirty="0"/>
              <a:t>Move </a:t>
            </a:r>
            <a:r>
              <a:rPr lang="en-GB" dirty="0"/>
              <a:t>tool. 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Type </a:t>
            </a:r>
            <a:r>
              <a:rPr lang="en-GB" b="1" dirty="0"/>
              <a:t>3.7” </a:t>
            </a:r>
            <a:r>
              <a:rPr lang="en-GB" dirty="0"/>
              <a:t>(92mm) as the translate distance 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Pull</a:t>
            </a:r>
            <a:r>
              <a:rPr lang="en-US" dirty="0"/>
              <a:t> tool to extrude the </a:t>
            </a:r>
            <a:r>
              <a:rPr lang="en-GB" dirty="0"/>
              <a:t>windows and doors </a:t>
            </a:r>
            <a:r>
              <a:rPr lang="en-US" dirty="0"/>
              <a:t>into solids. From the right-side Heads-Up Display click on </a:t>
            </a:r>
            <a:r>
              <a:rPr lang="en-US" b="1" dirty="0"/>
              <a:t>Pull both Sides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Type </a:t>
            </a:r>
            <a:r>
              <a:rPr lang="en-GB" b="1" dirty="0"/>
              <a:t>1.5” </a:t>
            </a:r>
            <a:r>
              <a:rPr lang="en-GB" dirty="0"/>
              <a:t>(40mm) as the extrude distance </a:t>
            </a:r>
            <a:endParaRPr lang="en-US" dirty="0"/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Repeat steps a to d with the opposite windows and doors </a:t>
            </a:r>
            <a:endParaRPr lang="en-US" dirty="0"/>
          </a:p>
        </p:txBody>
      </p:sp>
      <p:pic>
        <p:nvPicPr>
          <p:cNvPr id="6" name="Picture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4206B72D-0411-A28C-C9D6-A52216E71B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"/>
          <a:stretch/>
        </p:blipFill>
        <p:spPr>
          <a:xfrm>
            <a:off x="5486399" y="994418"/>
            <a:ext cx="6096000" cy="491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305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EB367A-D1C9-59CA-1E45-D8644FC8E2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14E3B3-CFC7-934B-0CD6-19F4BB1B1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15: Greenhouse Side Windows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CE558E-8F25-DE94-1C46-187D6DBB9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267201" cy="4572000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lphaLcParenR"/>
            </a:pPr>
            <a:r>
              <a:rPr lang="en-GB" dirty="0"/>
              <a:t>Hold the </a:t>
            </a:r>
            <a:r>
              <a:rPr lang="en-GB" b="1" dirty="0"/>
              <a:t>Ctrl</a:t>
            </a:r>
            <a:r>
              <a:rPr lang="en-GB" dirty="0"/>
              <a:t> key to select the edges of the side windows. (Edges will be highlighted in yellow)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Use the </a:t>
            </a:r>
            <a:r>
              <a:rPr lang="en-GB" b="1" dirty="0"/>
              <a:t>Fill</a:t>
            </a:r>
            <a:r>
              <a:rPr lang="en-GB" dirty="0"/>
              <a:t> tool to create surfaces 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Hold the </a:t>
            </a:r>
            <a:r>
              <a:rPr lang="en-GB" b="1" dirty="0"/>
              <a:t>Ctrl</a:t>
            </a:r>
            <a:r>
              <a:rPr lang="en-GB" dirty="0"/>
              <a:t> key </a:t>
            </a:r>
            <a:r>
              <a:rPr lang="en-GB" b="1" dirty="0"/>
              <a:t>Select</a:t>
            </a:r>
            <a:r>
              <a:rPr lang="en-GB" dirty="0"/>
              <a:t> the surfaces 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Click on the </a:t>
            </a:r>
            <a:r>
              <a:rPr lang="en-GB" b="1" dirty="0"/>
              <a:t>Move </a:t>
            </a:r>
            <a:r>
              <a:rPr lang="en-GB" dirty="0"/>
              <a:t>tool. 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Type </a:t>
            </a:r>
            <a:r>
              <a:rPr lang="en-GB" b="1" dirty="0"/>
              <a:t>1.5” </a:t>
            </a:r>
            <a:r>
              <a:rPr lang="en-GB" dirty="0"/>
              <a:t>(38mm) as the translate distance 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Pull</a:t>
            </a:r>
            <a:r>
              <a:rPr lang="en-US" dirty="0"/>
              <a:t> tool to extrude the </a:t>
            </a:r>
            <a:r>
              <a:rPr lang="en-GB" dirty="0"/>
              <a:t>windows </a:t>
            </a:r>
            <a:r>
              <a:rPr lang="en-US" dirty="0"/>
              <a:t>into solids. From the right-side Heads-Up Display click on </a:t>
            </a:r>
            <a:r>
              <a:rPr lang="en-US" b="1" dirty="0"/>
              <a:t>Pull both Sides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Type </a:t>
            </a:r>
            <a:r>
              <a:rPr lang="en-GB" b="1" dirty="0"/>
              <a:t>1.5” </a:t>
            </a:r>
            <a:r>
              <a:rPr lang="en-GB" dirty="0"/>
              <a:t>(40mm) as the extrude distance </a:t>
            </a:r>
            <a:endParaRPr lang="en-US" dirty="0"/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Repeat steps a to g with the opposite windows</a:t>
            </a:r>
          </a:p>
          <a:p>
            <a:pPr marL="457200" indent="-457200">
              <a:buFont typeface="+mj-lt"/>
              <a:buAutoNum type="alphaLcParenR"/>
            </a:pPr>
            <a:endParaRPr lang="en-GB" dirty="0"/>
          </a:p>
          <a:p>
            <a:pPr marL="457200" indent="-457200">
              <a:buFont typeface="+mj-lt"/>
              <a:buAutoNum type="alphaLcParenR"/>
            </a:pPr>
            <a:endParaRPr lang="en-US" dirty="0"/>
          </a:p>
          <a:p>
            <a:endParaRPr lang="en-US" dirty="0"/>
          </a:p>
        </p:txBody>
      </p:sp>
      <p:pic>
        <p:nvPicPr>
          <p:cNvPr id="6" name="Picture 5" descr="A picture containing text, indoor, monitor, computer&#10;&#10;Description automatically generated">
            <a:extLst>
              <a:ext uri="{FF2B5EF4-FFF2-40B4-BE49-F238E27FC236}">
                <a16:creationId xmlns:a16="http://schemas.microsoft.com/office/drawing/2014/main" id="{96E24FA8-7765-C340-926E-7872C26CCF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1"/>
          <a:stretch/>
        </p:blipFill>
        <p:spPr>
          <a:xfrm>
            <a:off x="5486399" y="1066800"/>
            <a:ext cx="6096000" cy="48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9516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167945-E344-1B50-16CB-FA405196CE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C4B781-5E26-D667-F874-E8708BDE4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16: Greenhouse Floor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22ACDB-5C90-F4F2-BE75-7BF6827451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267201" cy="457200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lphaLcParenR"/>
            </a:pPr>
            <a:r>
              <a:rPr lang="en-GB" dirty="0"/>
              <a:t>Hold the </a:t>
            </a:r>
            <a:r>
              <a:rPr lang="en-GB" b="1" dirty="0"/>
              <a:t>Ctrl</a:t>
            </a:r>
            <a:r>
              <a:rPr lang="en-GB" dirty="0"/>
              <a:t> key to select the edges of the floor. (Edges will be highlighted in yellow)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Use the </a:t>
            </a:r>
            <a:r>
              <a:rPr lang="en-GB" b="1" dirty="0"/>
              <a:t>Fill</a:t>
            </a:r>
            <a:r>
              <a:rPr lang="en-GB" dirty="0"/>
              <a:t> tool to create a surface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Click on the </a:t>
            </a:r>
            <a:r>
              <a:rPr lang="en-GB" b="1" dirty="0"/>
              <a:t>Move </a:t>
            </a:r>
            <a:r>
              <a:rPr lang="en-GB" dirty="0"/>
              <a:t>tool. 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Type </a:t>
            </a:r>
            <a:r>
              <a:rPr lang="en-GB" b="1" dirty="0"/>
              <a:t>1.5” </a:t>
            </a:r>
            <a:r>
              <a:rPr lang="en-GB" dirty="0"/>
              <a:t>(38mm) as the translate distance 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Pull</a:t>
            </a:r>
            <a:r>
              <a:rPr lang="en-US" dirty="0"/>
              <a:t> tool to extrude the </a:t>
            </a:r>
            <a:r>
              <a:rPr lang="en-GB" dirty="0"/>
              <a:t>windows </a:t>
            </a:r>
            <a:r>
              <a:rPr lang="en-US" dirty="0"/>
              <a:t>into solids. From the right-side Heads-Up Display click on </a:t>
            </a:r>
            <a:r>
              <a:rPr lang="en-US" b="1" dirty="0"/>
              <a:t>Pull both Sides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Type </a:t>
            </a:r>
            <a:r>
              <a:rPr lang="en-GB" b="1" dirty="0"/>
              <a:t>1.5” </a:t>
            </a:r>
            <a:r>
              <a:rPr lang="en-GB" dirty="0"/>
              <a:t>(40mm) as the extrude distance </a:t>
            </a:r>
            <a:endParaRPr lang="en-US" dirty="0"/>
          </a:p>
          <a:p>
            <a:pPr marL="457200" indent="-457200">
              <a:buFont typeface="+mj-lt"/>
              <a:buAutoNum type="alphaLcParenR"/>
            </a:pPr>
            <a:endParaRPr lang="en-GB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A79227-74A5-2051-7655-DDAA0C2FC0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07"/>
          <a:stretch/>
        </p:blipFill>
        <p:spPr>
          <a:xfrm>
            <a:off x="5494555" y="1066800"/>
            <a:ext cx="6087843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2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40FAF0-CED7-AAB9-CFFE-0609178855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4D25C86-FC44-96D7-6058-6971222BE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17: Greenhouse Roof Windows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B60575-B329-1E44-A93D-EB1CDFF887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267201" cy="4572000"/>
          </a:xfrm>
        </p:spPr>
        <p:txBody>
          <a:bodyPr/>
          <a:lstStyle/>
          <a:p>
            <a:pPr marL="457200" indent="-457200">
              <a:buFont typeface="+mj-lt"/>
              <a:buAutoNum type="alphaLcParenR"/>
            </a:pPr>
            <a:r>
              <a:rPr lang="en-US" dirty="0"/>
              <a:t>Select the inner face of the rightmost frame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Click on the </a:t>
            </a:r>
            <a:r>
              <a:rPr lang="en-US" b="1" dirty="0"/>
              <a:t>Sketch </a:t>
            </a:r>
            <a:r>
              <a:rPr lang="en-US" dirty="0"/>
              <a:t>icon then Click on the </a:t>
            </a:r>
            <a:r>
              <a:rPr lang="en-US" b="1" dirty="0"/>
              <a:t>Plan View </a:t>
            </a:r>
            <a:r>
              <a:rPr lang="en-US" dirty="0"/>
              <a:t>icon to see a flat sketch grid</a:t>
            </a:r>
          </a:p>
          <a:p>
            <a:pPr marL="457200" indent="-457200">
              <a:buFont typeface="+mj-lt"/>
              <a:buAutoNum type="alphaLcParenR"/>
            </a:pPr>
            <a:endParaRPr lang="en-US" dirty="0"/>
          </a:p>
          <a:p>
            <a:pPr marL="457200" indent="-457200">
              <a:buFont typeface="+mj-lt"/>
              <a:buAutoNum type="alphaLcParenR"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8251FD-08A2-A54C-F188-F8D6C18BEF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90"/>
          <a:stretch/>
        </p:blipFill>
        <p:spPr>
          <a:xfrm>
            <a:off x="5486399" y="1066800"/>
            <a:ext cx="6096000" cy="485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4542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98ED59-B3EC-16E8-8828-CF108CE1D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8DF495-F9E9-6847-8A66-F423FC54D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18: Greenhouse Roof Windows Sketch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E3CEE5-CC19-A528-179F-F96F592BA4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267201" cy="4572000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Construction Line </a:t>
            </a:r>
            <a:r>
              <a:rPr lang="en-US" dirty="0"/>
              <a:t>tool to draw a line vertically in the center of the square.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Right-click on the line and choose </a:t>
            </a:r>
            <a:r>
              <a:rPr lang="en-US" b="1" dirty="0"/>
              <a:t>Set as Mirror Line </a:t>
            </a:r>
            <a:r>
              <a:rPr lang="en-US" dirty="0"/>
              <a:t>from the menu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Line, Offset </a:t>
            </a:r>
            <a:r>
              <a:rPr lang="en-US" dirty="0"/>
              <a:t>and </a:t>
            </a:r>
            <a:r>
              <a:rPr lang="en-US" b="1" dirty="0"/>
              <a:t>Trim</a:t>
            </a:r>
            <a:r>
              <a:rPr lang="en-US" dirty="0"/>
              <a:t> tools to draw the shape pictured (make sure there are no gaps). The long diagonal lines are </a:t>
            </a:r>
            <a:r>
              <a:rPr lang="en-GB" b="1" dirty="0"/>
              <a:t>1.5” </a:t>
            </a:r>
            <a:r>
              <a:rPr lang="en-GB" dirty="0"/>
              <a:t>(40mm) apart</a:t>
            </a:r>
          </a:p>
          <a:p>
            <a:pPr marL="457200" indent="-457200">
              <a:buFont typeface="+mj-lt"/>
              <a:buAutoNum type="alphaLcParenR"/>
            </a:pPr>
            <a:r>
              <a:rPr lang="en-GB" sz="2400" dirty="0"/>
              <a:t>Click on </a:t>
            </a:r>
            <a:r>
              <a:rPr lang="en-GB" sz="2400" b="1" dirty="0"/>
              <a:t>Return to 3D</a:t>
            </a:r>
            <a:r>
              <a:rPr lang="en-GB" sz="2400" dirty="0"/>
              <a:t>, to turn the sketch into a surface</a:t>
            </a:r>
            <a:endParaRPr lang="en-US" sz="2400" dirty="0"/>
          </a:p>
          <a:p>
            <a:pPr marL="457200" indent="-457200">
              <a:buFont typeface="+mj-lt"/>
              <a:buAutoNum type="alphaLcParenR"/>
            </a:pPr>
            <a:endParaRPr lang="en-US" dirty="0"/>
          </a:p>
          <a:p>
            <a:pPr marL="457200" indent="-457200">
              <a:buFont typeface="+mj-lt"/>
              <a:buAutoNum type="alphaLcParenR"/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5B1433-72CE-EACA-B8DB-58DDBC9905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07"/>
          <a:stretch/>
        </p:blipFill>
        <p:spPr>
          <a:xfrm>
            <a:off x="5497485" y="1066800"/>
            <a:ext cx="608269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42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9E61EB-568A-B399-B363-6322A5436E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726E58-A656-E589-DF11-14F83B4FE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Greenhouse tutorial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3F0287-55DD-54E8-1D29-A1531AA0FF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flipH="1">
            <a:off x="546100" y="1108176"/>
            <a:ext cx="4330700" cy="3311424"/>
          </a:xfrm>
        </p:spPr>
        <p:txBody>
          <a:bodyPr>
            <a:normAutofit/>
          </a:bodyPr>
          <a:lstStyle/>
          <a:p>
            <a:r>
              <a:rPr lang="en-US" dirty="0"/>
              <a:t>Hi and welcome to this tutorial. You will create a greenhouse in Ansys Discovery. </a:t>
            </a:r>
          </a:p>
          <a:p>
            <a:endParaRPr lang="en-US" dirty="0"/>
          </a:p>
          <a:p>
            <a:r>
              <a:rPr lang="en-US" dirty="0"/>
              <a:t>Build duration 45- 60 mins</a:t>
            </a:r>
          </a:p>
          <a:p>
            <a:endParaRPr lang="en-US" dirty="0"/>
          </a:p>
          <a:p>
            <a:r>
              <a:rPr lang="en-US" dirty="0"/>
              <a:t>We will take you through every step of the process let’s begin!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63D2E0-3762-64E7-ACC5-FB607A5D25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67"/>
          <a:stretch/>
        </p:blipFill>
        <p:spPr>
          <a:xfrm>
            <a:off x="5486399" y="1066800"/>
            <a:ext cx="6096000" cy="484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875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B58D4F-7D8A-8DCC-34C2-4E7F6388A0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8AB089-E5C8-6173-974B-DFA17952B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19: Greenhouse Roof Windows Sketch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7FAA6D-222E-0CA4-42C4-62FECE1C49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267201" cy="4572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dirty="0"/>
              <a:t>Select the surface 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Pull</a:t>
            </a:r>
            <a:r>
              <a:rPr lang="en-US" dirty="0"/>
              <a:t> tool to extrude the roof window surface into a solid. Extrude the solid halfway across the gap 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From the left-side Heads-Up Display click on </a:t>
            </a:r>
            <a:r>
              <a:rPr lang="en-US" b="1" dirty="0"/>
              <a:t>Pull Up to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Then click on the inner face on the opposite side of the gap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Repeat steps 18 to 19 for the remaining roof windows</a:t>
            </a:r>
          </a:p>
        </p:txBody>
      </p:sp>
      <p:pic>
        <p:nvPicPr>
          <p:cNvPr id="6" name="Picture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8F48B227-5D87-3D46-3009-5343F3AE12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8"/>
          <a:stretch/>
        </p:blipFill>
        <p:spPr>
          <a:xfrm>
            <a:off x="5486399" y="1066800"/>
            <a:ext cx="6096000" cy="485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86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0150A1-D37C-BC62-98D1-1B7CA62BE49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BDDD1C1-AC6E-FA26-00FD-D97B5C802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20: Final Greenhouse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8D0600-783A-45E6-D29A-473817A35C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267201" cy="4572000"/>
          </a:xfrm>
        </p:spPr>
        <p:txBody>
          <a:bodyPr/>
          <a:lstStyle/>
          <a:p>
            <a:r>
              <a:rPr lang="en-US" dirty="0"/>
              <a:t>Congratulations you have completed the greenhouse.</a:t>
            </a:r>
          </a:p>
          <a:p>
            <a:r>
              <a:rPr lang="en-US" dirty="0"/>
              <a:t>Your model is ready for simulation.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9444E7-D36A-A49F-8B6D-E092ABFC26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67"/>
          <a:stretch/>
        </p:blipFill>
        <p:spPr>
          <a:xfrm>
            <a:off x="5486398" y="1066800"/>
            <a:ext cx="6096000" cy="484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8250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8C4F60-1C16-51FB-B42F-5B378B3883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444853B-8105-DBBC-A42D-DEFDE6ECE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Bonus Design Challenge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7351A8-065F-E961-775D-4B3C0262B8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the steps of this tutorial build the variations of the greenhouse pictured below. Perform simulation and see how the results vary.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6545BD-8EEF-A60D-CDCF-85EE667CB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2678" y="2209800"/>
            <a:ext cx="3279720" cy="2438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1D29D87-77FE-89D2-AF27-FA4095A5A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0416" y="2209800"/>
            <a:ext cx="3120920" cy="2438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6F6B2DF-6B6F-5C6C-B72E-3B70FDCC5B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" y="2209800"/>
            <a:ext cx="3069476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422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C3F3E9-6C8B-4F69-BB4F-1361D681D9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710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07866B-4507-D906-D6D5-87C63BE70F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019150-E6A3-DB89-8134-CDA882B81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1: Basic Sketch – Front of Greenhouse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2C3341-CA9B-55EB-8EA1-9351EB256E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143000"/>
            <a:ext cx="4267201" cy="4572000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dirty="0"/>
              <a:t>Click on the </a:t>
            </a:r>
            <a:r>
              <a:rPr lang="en-US" b="1" dirty="0"/>
              <a:t>Plan View </a:t>
            </a:r>
            <a:r>
              <a:rPr lang="en-US" dirty="0"/>
              <a:t>icon to see a flat sketch grid 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Rectangle</a:t>
            </a:r>
            <a:r>
              <a:rPr lang="en-US" dirty="0"/>
              <a:t> tool to draw a box </a:t>
            </a:r>
            <a:r>
              <a:rPr lang="en-US" b="1" dirty="0"/>
              <a:t>90” x 90” </a:t>
            </a:r>
            <a:r>
              <a:rPr lang="en-US" dirty="0"/>
              <a:t>(2286mm x 2286mm)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Construction Line </a:t>
            </a:r>
            <a:r>
              <a:rPr lang="en-US" dirty="0"/>
              <a:t>tool to draw a line vertically in the center of the square.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Right-click on the line and choose </a:t>
            </a:r>
            <a:r>
              <a:rPr lang="en-US" b="1" dirty="0"/>
              <a:t>Set as Mirror Line </a:t>
            </a:r>
            <a:r>
              <a:rPr lang="en-US" dirty="0"/>
              <a:t>from the menu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Draw a second vertical </a:t>
            </a:r>
            <a:r>
              <a:rPr lang="en-US" b="1" dirty="0"/>
              <a:t>Construction Line 54” </a:t>
            </a:r>
            <a:r>
              <a:rPr lang="en-US" dirty="0"/>
              <a:t>(1371.6mm) 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Draw a third </a:t>
            </a:r>
            <a:r>
              <a:rPr lang="en-US" b="1" dirty="0"/>
              <a:t>Construction Line </a:t>
            </a:r>
            <a:r>
              <a:rPr lang="en-US" dirty="0"/>
              <a:t>perpendicular to the second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Line</a:t>
            </a:r>
            <a:r>
              <a:rPr lang="en-US" dirty="0"/>
              <a:t> tool to draw a diagonal line between the construction lines.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D725FC-1ED1-FCC6-5698-DEA268C7ED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58"/>
          <a:stretch/>
        </p:blipFill>
        <p:spPr>
          <a:xfrm>
            <a:off x="5479315" y="1066800"/>
            <a:ext cx="6103084" cy="489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040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E6F78D-20EA-E047-4CD3-5A2095679C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C435C9-6874-0D08-3E97-25798FE4E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2: Basic Sketch – Front of Greenhouse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8F80CC-0043-9541-B014-DF1182F52B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1" y="1143000"/>
            <a:ext cx="4267201" cy="4572000"/>
          </a:xfrm>
        </p:spPr>
        <p:txBody>
          <a:bodyPr/>
          <a:lstStyle/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Trim Away </a:t>
            </a:r>
            <a:r>
              <a:rPr lang="en-US" dirty="0"/>
              <a:t>tool to erase all lines until an A-frame remains. (Remember to trim the bottom line along the red x-axis).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Hold the </a:t>
            </a:r>
            <a:r>
              <a:rPr lang="en-GB" b="1" dirty="0"/>
              <a:t>Ctrl</a:t>
            </a:r>
            <a:r>
              <a:rPr lang="en-GB" dirty="0"/>
              <a:t> key and select all the lines</a:t>
            </a:r>
          </a:p>
          <a:p>
            <a:pPr marL="457200" indent="-457200">
              <a:buFont typeface="+mj-lt"/>
              <a:buAutoNum type="alphaLcParenR"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0ECE51-BEF1-09BA-0842-14833EB70E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75"/>
          <a:stretch/>
        </p:blipFill>
        <p:spPr>
          <a:xfrm>
            <a:off x="5486399" y="1066800"/>
            <a:ext cx="6096000" cy="4901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2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11687-C256-7487-9C7E-6ED5A8839E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D9FFB4-5C5B-BE9B-39A0-DA1D5631E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3: Basic Sketch – Front of Greenhouse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B52967-547C-8B76-3986-45E00C25D0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143000"/>
            <a:ext cx="4267201" cy="4572000"/>
          </a:xfrm>
        </p:spPr>
        <p:txBody>
          <a:bodyPr/>
          <a:lstStyle/>
          <a:p>
            <a:pPr marL="457200" indent="-457200">
              <a:buFont typeface="+mj-lt"/>
              <a:buAutoNum type="alphaLcParenR"/>
            </a:pPr>
            <a:r>
              <a:rPr lang="en-GB" dirty="0"/>
              <a:t>Use the </a:t>
            </a:r>
            <a:r>
              <a:rPr lang="en-GB" b="1" dirty="0"/>
              <a:t>Offset Curve </a:t>
            </a:r>
            <a:r>
              <a:rPr lang="en-GB" dirty="0"/>
              <a:t>tool to draw a new line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Type </a:t>
            </a:r>
            <a:r>
              <a:rPr lang="en-GB" b="1" dirty="0"/>
              <a:t>3” </a:t>
            </a:r>
            <a:r>
              <a:rPr lang="en-GB" dirty="0"/>
              <a:t>(76mm) as the offset distance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Use the </a:t>
            </a:r>
            <a:r>
              <a:rPr lang="en-GB" b="1" dirty="0"/>
              <a:t>Line</a:t>
            </a:r>
            <a:r>
              <a:rPr lang="en-GB" dirty="0"/>
              <a:t> tool to close the gaps between both lines at the bottom of the fames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Click on </a:t>
            </a:r>
            <a:r>
              <a:rPr lang="en-GB" b="1" dirty="0"/>
              <a:t>Return to 3D</a:t>
            </a:r>
            <a:r>
              <a:rPr lang="en-GB" dirty="0"/>
              <a:t>, to turn the sketch into a surface</a:t>
            </a:r>
          </a:p>
          <a:p>
            <a:pPr marL="457200" indent="-457200">
              <a:buFont typeface="+mj-lt"/>
              <a:buAutoNum type="alphaLcParenR"/>
            </a:pPr>
            <a:endParaRPr lang="en-GB" dirty="0"/>
          </a:p>
          <a:p>
            <a:pPr marL="457200" indent="-457200">
              <a:buFont typeface="+mj-lt"/>
              <a:buAutoNum type="alphaLcParenR"/>
            </a:pPr>
            <a:endParaRPr lang="en-GB" dirty="0"/>
          </a:p>
          <a:p>
            <a:pPr marL="457200" indent="-457200">
              <a:buFont typeface="+mj-lt"/>
              <a:buAutoNum type="alphaLcParenR"/>
            </a:pPr>
            <a:endParaRPr lang="en-GB" dirty="0"/>
          </a:p>
          <a:p>
            <a:pPr marL="457200" indent="-457200">
              <a:buFont typeface="+mj-lt"/>
              <a:buAutoNum type="alphaLcParenR"/>
            </a:pPr>
            <a:endParaRPr lang="en-GB" dirty="0"/>
          </a:p>
          <a:p>
            <a:pPr marL="457200" indent="-457200">
              <a:buFont typeface="+mj-lt"/>
              <a:buAutoNum type="alphaLcParenR"/>
            </a:pPr>
            <a:endParaRPr lang="en-US" dirty="0"/>
          </a:p>
        </p:txBody>
      </p:sp>
      <p:pic>
        <p:nvPicPr>
          <p:cNvPr id="5" name="Picture 4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9B5D0CD-B178-EDD9-359F-2C0241290D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"/>
          <a:stretch/>
        </p:blipFill>
        <p:spPr>
          <a:xfrm>
            <a:off x="5486399" y="1066800"/>
            <a:ext cx="6096000" cy="489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553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EDB333-09E2-95C2-C258-446F51A602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2CF424-B68B-1669-B018-C7179E246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4: Greenhouse Frame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83B2EB-B3B0-0F63-E139-6A16115E86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1" y="1142999"/>
            <a:ext cx="4267201" cy="4572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Pull</a:t>
            </a:r>
            <a:r>
              <a:rPr lang="en-US" dirty="0"/>
              <a:t> tool to extrude the surface into a solid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Type </a:t>
            </a:r>
            <a:r>
              <a:rPr lang="en-GB" b="1" dirty="0"/>
              <a:t>7.2” </a:t>
            </a:r>
            <a:r>
              <a:rPr lang="en-GB" dirty="0"/>
              <a:t>(184mm) as the extrude distance </a:t>
            </a:r>
          </a:p>
          <a:p>
            <a:pPr marL="0" indent="0">
              <a:buNone/>
            </a:pPr>
            <a:endParaRPr lang="en-GB" dirty="0"/>
          </a:p>
          <a:p>
            <a:pPr marL="457200" indent="-457200">
              <a:buFont typeface="+mj-lt"/>
              <a:buAutoNum type="alphaLcParenR"/>
            </a:pPr>
            <a:endParaRPr lang="en-GB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457200" indent="-457200">
              <a:buFont typeface="+mj-lt"/>
              <a:buAutoNum type="alphaLcParenR"/>
            </a:pPr>
            <a:endParaRPr lang="en-US" dirty="0"/>
          </a:p>
        </p:txBody>
      </p:sp>
      <p:pic>
        <p:nvPicPr>
          <p:cNvPr id="7" name="Picture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F3AF5583-5EEA-6479-C248-17AEB92BAA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"/>
          <a:stretch/>
        </p:blipFill>
        <p:spPr>
          <a:xfrm>
            <a:off x="5486399" y="1066800"/>
            <a:ext cx="6096000" cy="489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57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3AF2B4-5F38-6487-770C-34126B729F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F41B411-ADEA-EAD1-045B-8E365504E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Step 5: Greenhouse Frame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A73DDD-D8B1-0E14-80E0-1048BAF1D3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560" y="1142999"/>
            <a:ext cx="4267201" cy="4572000"/>
          </a:xfrm>
        </p:spPr>
        <p:txBody>
          <a:bodyPr/>
          <a:lstStyle/>
          <a:p>
            <a:pPr marL="457200" indent="-457200">
              <a:buFont typeface="+mj-lt"/>
              <a:buAutoNum type="alphaLcParenR"/>
            </a:pPr>
            <a:r>
              <a:rPr lang="en-GB" dirty="0"/>
              <a:t>Click on the </a:t>
            </a:r>
            <a:r>
              <a:rPr lang="en-GB" b="1" dirty="0"/>
              <a:t>Move</a:t>
            </a:r>
            <a:r>
              <a:rPr lang="en-GB" dirty="0"/>
              <a:t> tool and hold the </a:t>
            </a:r>
            <a:r>
              <a:rPr lang="en-GB" b="1" dirty="0"/>
              <a:t>Ctrl</a:t>
            </a:r>
            <a:r>
              <a:rPr lang="en-GB" dirty="0"/>
              <a:t> key to make a copy of the frame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Type </a:t>
            </a:r>
            <a:r>
              <a:rPr lang="en-GB" b="1" dirty="0"/>
              <a:t>24” </a:t>
            </a:r>
            <a:r>
              <a:rPr lang="en-GB" dirty="0"/>
              <a:t>(609.6mm) as the copy distance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Repeat steps a to b until there are </a:t>
            </a:r>
            <a:r>
              <a:rPr lang="en-GB" b="1" dirty="0"/>
              <a:t>7 frames </a:t>
            </a:r>
            <a:r>
              <a:rPr lang="en-GB" dirty="0"/>
              <a:t>each 24” apart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0C25A7F4-13F3-AD45-0B7F-E3F60C8FC4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"/>
          <a:stretch/>
        </p:blipFill>
        <p:spPr>
          <a:xfrm>
            <a:off x="5483440" y="1142999"/>
            <a:ext cx="6096000" cy="485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77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223E43-617F-13B9-C814-30A78D60532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2A71C2-E8DD-A695-6147-54039E593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6: Greenhouse Frame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8B21C6-AB36-C1AC-7117-4324E478D0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267201" cy="4572000"/>
          </a:xfrm>
        </p:spPr>
        <p:txBody>
          <a:bodyPr/>
          <a:lstStyle/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Rectangle</a:t>
            </a:r>
            <a:r>
              <a:rPr lang="en-US" dirty="0"/>
              <a:t> tool to draw a </a:t>
            </a:r>
            <a:r>
              <a:rPr lang="en-US" b="1" dirty="0"/>
              <a:t>7.2” </a:t>
            </a:r>
            <a:r>
              <a:rPr lang="en-US" dirty="0"/>
              <a:t>(184mm) x </a:t>
            </a:r>
            <a:r>
              <a:rPr lang="en-GB" b="1" dirty="0"/>
              <a:t>3” </a:t>
            </a:r>
            <a:r>
              <a:rPr lang="en-GB" dirty="0"/>
              <a:t>(76mm) box </a:t>
            </a:r>
            <a:r>
              <a:rPr lang="en-US" dirty="0"/>
              <a:t>directly onto the bottom of the inner face of the leftmost frame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Use the </a:t>
            </a:r>
            <a:r>
              <a:rPr lang="en-GB" b="1" dirty="0"/>
              <a:t>Pull</a:t>
            </a:r>
            <a:r>
              <a:rPr lang="en-GB" dirty="0"/>
              <a:t> tool to extrude the box to the opposite side of the frame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Repeat steps a to b with the right most frame</a:t>
            </a:r>
          </a:p>
        </p:txBody>
      </p:sp>
      <p:pic>
        <p:nvPicPr>
          <p:cNvPr id="7" name="Picture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E45FD47-5C43-F877-DC8C-309C135989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"/>
          <a:stretch/>
        </p:blipFill>
        <p:spPr>
          <a:xfrm>
            <a:off x="5486400" y="1066800"/>
            <a:ext cx="6096000" cy="489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98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3ED818-6103-78F1-E962-B48DA4E0A8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243DC1B-3241-DD08-F5D1-E6040E870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7: Greenhouse Frame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661D95-279D-F442-DD01-7327E82E39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4267201" cy="4572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dirty="0"/>
              <a:t>Use the </a:t>
            </a:r>
            <a:r>
              <a:rPr lang="en-US" b="1" dirty="0"/>
              <a:t>Rectangle</a:t>
            </a:r>
            <a:r>
              <a:rPr lang="en-US" dirty="0"/>
              <a:t> tool to draw a </a:t>
            </a:r>
            <a:r>
              <a:rPr lang="en-US" b="1" dirty="0"/>
              <a:t>7.2” </a:t>
            </a:r>
            <a:r>
              <a:rPr lang="en-US" dirty="0"/>
              <a:t>(184mm) x </a:t>
            </a:r>
            <a:r>
              <a:rPr lang="en-GB" b="1" dirty="0"/>
              <a:t>3” </a:t>
            </a:r>
            <a:r>
              <a:rPr lang="en-GB" dirty="0"/>
              <a:t>(76mm) box </a:t>
            </a:r>
            <a:r>
              <a:rPr lang="en-US" dirty="0"/>
              <a:t>directly onto the bottom far corner of the rightmost frame</a:t>
            </a:r>
          </a:p>
          <a:p>
            <a:pPr marL="457200" indent="-457200">
              <a:buFont typeface="+mj-lt"/>
              <a:buAutoNum type="alphaLcParenR"/>
            </a:pPr>
            <a:r>
              <a:rPr lang="en-GB" dirty="0"/>
              <a:t>Click on the </a:t>
            </a:r>
            <a:r>
              <a:rPr lang="en-GB" b="1" dirty="0"/>
              <a:t>Pull</a:t>
            </a:r>
            <a:r>
              <a:rPr lang="en-GB" dirty="0"/>
              <a:t> tool to extrude the box through (the other frames) to the rightmost frame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DDA318-1384-38A4-68D9-D13345707A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77"/>
          <a:stretch/>
        </p:blipFill>
        <p:spPr>
          <a:xfrm>
            <a:off x="5496755" y="1066800"/>
            <a:ext cx="6085643" cy="483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736713"/>
      </p:ext>
    </p:extLst>
  </p:cSld>
  <p:clrMapOvr>
    <a:masterClrMapping/>
  </p:clrMapOvr>
</p:sld>
</file>

<file path=ppt/theme/theme1.xml><?xml version="1.0" encoding="utf-8"?>
<a:theme xmlns:a="http://schemas.openxmlformats.org/drawingml/2006/main" name="Ansys - Slide Master">
  <a:themeElements>
    <a:clrScheme name="Ansys Color Theme - 2020">
      <a:dk1>
        <a:srgbClr val="000000"/>
      </a:dk1>
      <a:lt1>
        <a:srgbClr val="FFFFFF"/>
      </a:lt1>
      <a:dk2>
        <a:srgbClr val="898A8D"/>
      </a:dk2>
      <a:lt2>
        <a:srgbClr val="FFFFFF"/>
      </a:lt2>
      <a:accent1>
        <a:srgbClr val="FFB71B"/>
      </a:accent1>
      <a:accent2>
        <a:srgbClr val="D9D8D6"/>
      </a:accent2>
      <a:accent3>
        <a:srgbClr val="898A8D"/>
      </a:accent3>
      <a:accent4>
        <a:srgbClr val="444446"/>
      </a:accent4>
      <a:accent5>
        <a:srgbClr val="D29100"/>
      </a:accent5>
      <a:accent6>
        <a:srgbClr val="F9DD42"/>
      </a:accent6>
      <a:hlink>
        <a:srgbClr val="FFB71B"/>
      </a:hlink>
      <a:folHlink>
        <a:srgbClr val="898A8D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90D2C10-8096-4A4F-AC4C-71D5854705DE}" vid="{481C81A5-C779-4E51-9750-0A451DEF1B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11F15CCDA16C44AB1AFF6EA8F76A1A" ma:contentTypeVersion="4" ma:contentTypeDescription="Create a new document." ma:contentTypeScope="" ma:versionID="d752d88f6e15926aeafc7e1273366542">
  <xsd:schema xmlns:xsd="http://www.w3.org/2001/XMLSchema" xmlns:xs="http://www.w3.org/2001/XMLSchema" xmlns:p="http://schemas.microsoft.com/office/2006/metadata/properties" xmlns:ns2="4486bbf1-55fc-49d2-af7e-ec287a4789b3" targetNamespace="http://schemas.microsoft.com/office/2006/metadata/properties" ma:root="true" ma:fieldsID="eec12d9aca73fdae2aa434908dafe120" ns2:_="">
    <xsd:import namespace="4486bbf1-55fc-49d2-af7e-ec287a4789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86bbf1-55fc-49d2-af7e-ec287a4789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FA53D3-C218-4FBF-9050-B806120142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486bbf1-55fc-49d2-af7e-ec287a4789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54582C-3F01-4F8D-9460-F0A670A527E2}">
  <ds:schemaRefs>
    <ds:schemaRef ds:uri="http://schemas.microsoft.com/office/2006/metadata/properties"/>
    <ds:schemaRef ds:uri="http://purl.org/dc/dcmitype/"/>
    <ds:schemaRef ds:uri="http://purl.org/dc/elements/1.1/"/>
    <ds:schemaRef ds:uri="http://www.w3.org/XML/1998/namespace"/>
    <ds:schemaRef ds:uri="4486bbf1-55fc-49d2-af7e-ec287a4789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2023 AER Discovery PowerPoint Template</Template>
  <TotalTime>11</TotalTime>
  <Words>1421</Words>
  <Application>Microsoft Office PowerPoint</Application>
  <PresentationFormat>Widescreen</PresentationFormat>
  <Paragraphs>148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Wingdings</vt:lpstr>
      <vt:lpstr>Arial</vt:lpstr>
      <vt:lpstr>Courier New</vt:lpstr>
      <vt:lpstr>Calibri</vt:lpstr>
      <vt:lpstr>Ansys - Slide Master</vt:lpstr>
      <vt:lpstr>PowerPoint Presentation</vt:lpstr>
      <vt:lpstr>Greenhouse tutorial</vt:lpstr>
      <vt:lpstr>Step 1: Basic Sketch – Front of Greenhouse</vt:lpstr>
      <vt:lpstr>Step 2: Basic Sketch – Front of Greenhouse</vt:lpstr>
      <vt:lpstr>Step 3: Basic Sketch – Front of Greenhouse</vt:lpstr>
      <vt:lpstr>Step 4: Greenhouse Frame</vt:lpstr>
      <vt:lpstr>Step 5: Greenhouse Frame</vt:lpstr>
      <vt:lpstr>Step 6: Greenhouse Frame</vt:lpstr>
      <vt:lpstr>Step 7: Greenhouse Frame</vt:lpstr>
      <vt:lpstr>Step 8: Greenhouse Frame</vt:lpstr>
      <vt:lpstr>Step 9: Greenhouse Frame</vt:lpstr>
      <vt:lpstr>Step 10: Greenhouse Door Sketch </vt:lpstr>
      <vt:lpstr>Step 11: Greenhouse Door Frame </vt:lpstr>
      <vt:lpstr>Step 12: Greenhouse Door Frame </vt:lpstr>
      <vt:lpstr>Step 13 : Greenhouse Doors and Windows</vt:lpstr>
      <vt:lpstr>Step 15: Greenhouse Side Windows</vt:lpstr>
      <vt:lpstr>Step 16: Greenhouse Floor</vt:lpstr>
      <vt:lpstr>Step 17: Greenhouse Roof Windows</vt:lpstr>
      <vt:lpstr>Step 18: Greenhouse Roof Windows Sketch</vt:lpstr>
      <vt:lpstr>Step 19: Greenhouse Roof Windows Sketch</vt:lpstr>
      <vt:lpstr>Step 20: Final Greenhouse</vt:lpstr>
      <vt:lpstr>Bonus Design Challenge</vt:lpstr>
      <vt:lpstr>PowerPoint Presentation</vt:lpstr>
    </vt:vector>
  </TitlesOfParts>
  <Company>Ansys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Kaitlin Tyler</dc:creator>
  <cp:lastModifiedBy>Kaitlin Tyler</cp:lastModifiedBy>
  <cp:revision>1</cp:revision>
  <dcterms:created xsi:type="dcterms:W3CDTF">2023-03-15T14:29:34Z</dcterms:created>
  <dcterms:modified xsi:type="dcterms:W3CDTF">2023-03-15T14:41:26Z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0x0101006F11F15CCDA16C44AB1AFF6EA8F76A1A</vt:lpwstr>
  </property>
</Properties>
</file>